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82" r:id="rId11"/>
    <p:sldId id="264" r:id="rId12"/>
    <p:sldId id="284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65" r:id="rId21"/>
    <p:sldId id="269" r:id="rId22"/>
    <p:sldId id="266" r:id="rId23"/>
    <p:sldId id="271" r:id="rId24"/>
    <p:sldId id="277" r:id="rId25"/>
    <p:sldId id="278" r:id="rId26"/>
    <p:sldId id="279" r:id="rId27"/>
    <p:sldId id="283" r:id="rId28"/>
    <p:sldId id="280" r:id="rId29"/>
    <p:sldId id="281" r:id="rId3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8E3654-6C7B-40FC-B0BA-C04F81CF0016}" type="datetimeFigureOut">
              <a:rPr lang="es-AR" smtClean="0"/>
              <a:t>18/10/2022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2A49FB-ADC0-48A4-9661-E322483AC43D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Programa Golondrinas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93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9560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val="74162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respecto a la UMU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 smtClean="0"/>
              <a:t>La organización de la Universidad en cuanto pacientes, materiales, instrumental e infraestructura me pareció excelente.</a:t>
            </a:r>
          </a:p>
          <a:p>
            <a:r>
              <a:rPr lang="es-AR" dirty="0" smtClean="0"/>
              <a:t>Hay un banco de pacientes, el cual es manejado por secretarias, las cuales los derivan según sea necesario.</a:t>
            </a:r>
          </a:p>
          <a:p>
            <a:r>
              <a:rPr lang="es-AR" dirty="0" smtClean="0"/>
              <a:t>Todo los materiales que hacen falta e instrumental es brindado por las enfermeras (a excepción del kit rotatorio).</a:t>
            </a:r>
          </a:p>
          <a:p>
            <a:r>
              <a:rPr lang="es-AR" dirty="0" smtClean="0"/>
              <a:t>Hay base de datos virtual para las personas atendidas en el hospital.</a:t>
            </a:r>
          </a:p>
          <a:p>
            <a:r>
              <a:rPr lang="es-AR" dirty="0" smtClean="0"/>
              <a:t>Tiene a </a:t>
            </a:r>
            <a:r>
              <a:rPr lang="es-AR" dirty="0" smtClean="0"/>
              <a:t>disposición </a:t>
            </a:r>
            <a:r>
              <a:rPr lang="es-AR" dirty="0" smtClean="0"/>
              <a:t>algunas </a:t>
            </a:r>
            <a:r>
              <a:rPr lang="es-AR" dirty="0" smtClean="0"/>
              <a:t>tecnologías </a:t>
            </a:r>
            <a:r>
              <a:rPr lang="es-AR" dirty="0" smtClean="0"/>
              <a:t>y comodidades a la hora de atender que facilitan el tratamiento. </a:t>
            </a:r>
          </a:p>
          <a:p>
            <a:r>
              <a:rPr lang="es-AR" dirty="0" smtClean="0"/>
              <a:t>Posee </a:t>
            </a:r>
            <a:r>
              <a:rPr lang="es-AR" dirty="0" smtClean="0"/>
              <a:t>mecánicos </a:t>
            </a:r>
            <a:r>
              <a:rPr lang="es-AR" dirty="0" smtClean="0"/>
              <a:t>dentales que trabajan para la </a:t>
            </a:r>
            <a:r>
              <a:rPr lang="es-AR" dirty="0" smtClean="0"/>
              <a:t>Universidad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654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536504" cy="6048672"/>
          </a:xfrm>
        </p:spPr>
      </p:pic>
    </p:spTree>
    <p:extLst>
      <p:ext uri="{BB962C8B-B14F-4D97-AF65-F5344CB8AC3E}">
        <p14:creationId xmlns:p14="http://schemas.microsoft.com/office/powerpoint/2010/main" val="269042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104456" cy="547260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4" y="764704"/>
            <a:ext cx="405045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8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9585"/>
            <a:ext cx="4340572" cy="5787430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2947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Algunos trabajos realizados</a:t>
            </a:r>
            <a:endParaRPr lang="es-AR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2700"/>
            <a:ext cx="3744416" cy="499255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34" y="1340768"/>
            <a:ext cx="3744416" cy="26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89" y="4437112"/>
            <a:ext cx="4130146" cy="20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4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65348" cy="309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21" y="437188"/>
            <a:ext cx="3265545" cy="28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08" y="3717032"/>
            <a:ext cx="2790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4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" y="260648"/>
            <a:ext cx="2847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66" y="548680"/>
            <a:ext cx="3168394" cy="27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58" y="3717032"/>
            <a:ext cx="249661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14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6" y="116632"/>
            <a:ext cx="2580265" cy="327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24" y="116632"/>
            <a:ext cx="3398622" cy="31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4" y="3539331"/>
            <a:ext cx="3381699" cy="30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89860"/>
            <a:ext cx="2859013" cy="31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4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841"/>
            <a:ext cx="36099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29" y="187142"/>
            <a:ext cx="3280647" cy="32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932659" cy="257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6525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8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es?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La Universidad de Murcia, la Universidad Politécnica de Cartagena y la Comunidad Autónoma de la Región de Murcia firmaron un </a:t>
            </a:r>
            <a:r>
              <a:rPr lang="es-ES" dirty="0" smtClean="0"/>
              <a:t>convenio, en el cual se </a:t>
            </a:r>
            <a:r>
              <a:rPr lang="es-ES" dirty="0"/>
              <a:t>ofrecen 6 becas, para la realización de un programa de estancias de estudio que tendrá como destinatarios a murcianos y sus descendientes residentes en Europa y América con la finalidad de que éstos puedan cursar estudios en la Universidad de Murcia.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393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Con respecto a </a:t>
            </a:r>
            <a:r>
              <a:rPr lang="es-AR" b="1" dirty="0"/>
              <a:t>M</a:t>
            </a:r>
            <a:r>
              <a:rPr lang="es-AR" b="1" dirty="0" smtClean="0"/>
              <a:t>urcia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Es una ciudad en la que se puede mover a pie.</a:t>
            </a:r>
          </a:p>
          <a:p>
            <a:r>
              <a:rPr lang="es-AR" dirty="0" smtClean="0"/>
              <a:t>Tiene una gran vida estudiantil.</a:t>
            </a:r>
          </a:p>
          <a:p>
            <a:r>
              <a:rPr lang="es-AR" dirty="0" smtClean="0"/>
              <a:t>Es </a:t>
            </a:r>
            <a:r>
              <a:rPr lang="es-AR" dirty="0" smtClean="0"/>
              <a:t>menos costosa</a:t>
            </a:r>
            <a:r>
              <a:rPr lang="es-AR" dirty="0" smtClean="0"/>
              <a:t> </a:t>
            </a:r>
            <a:r>
              <a:rPr lang="es-AR" dirty="0" smtClean="0"/>
              <a:t>comparada a otras ciudades de España.</a:t>
            </a:r>
          </a:p>
          <a:p>
            <a:r>
              <a:rPr lang="es-AR" dirty="0" smtClean="0"/>
              <a:t>Es segura.</a:t>
            </a:r>
          </a:p>
          <a:p>
            <a:r>
              <a:rPr lang="es-AR" dirty="0" smtClean="0"/>
              <a:t>Resulta cómoda para vivir una estancia de intercambio.</a:t>
            </a:r>
          </a:p>
          <a:p>
            <a:r>
              <a:rPr lang="es-AR" dirty="0" smtClean="0"/>
              <a:t>Se encuentran con facilidad una gran cantidad de estudiantes de intercambio.</a:t>
            </a:r>
          </a:p>
          <a:p>
            <a:r>
              <a:rPr lang="es-AR" dirty="0" smtClean="0"/>
              <a:t>Cómodo sistema de transporte.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5694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4266474" cy="568863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63" y="404664"/>
            <a:ext cx="4199929" cy="55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176464" cy="556861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2124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/>
              <a:t>¿</a:t>
            </a:r>
            <a:r>
              <a:rPr lang="es-AR" b="1" dirty="0" smtClean="0"/>
              <a:t>Por </a:t>
            </a:r>
            <a:r>
              <a:rPr lang="es-AR" b="1" dirty="0" smtClean="0"/>
              <a:t>que me parece bueno hacer este tipo de becas?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 smtClean="0"/>
              <a:t>Nos dan una oportunidad de viajar y conocer otros países y ciudades.</a:t>
            </a:r>
          </a:p>
          <a:p>
            <a:r>
              <a:rPr lang="es-AR" dirty="0" smtClean="0"/>
              <a:t>Nos enriquecen, ya que conocemos nuevas culturas (sus costumbres, música, comidas, organización, entre muchas otras cosas)</a:t>
            </a:r>
          </a:p>
          <a:p>
            <a:r>
              <a:rPr lang="es-AR" dirty="0" smtClean="0"/>
              <a:t>Nos da la oportunidad de conocer gente de todo mundo, ya que hay muchos estudiantes de intercambio de diversos países.</a:t>
            </a:r>
          </a:p>
          <a:p>
            <a:r>
              <a:rPr lang="es-AR" dirty="0" smtClean="0"/>
              <a:t>Nos permite tener contactos </a:t>
            </a:r>
            <a:r>
              <a:rPr lang="es-AR" dirty="0" smtClean="0"/>
              <a:t>y relación con otros especialistas de nuestra profesión en otras nacionalidades</a:t>
            </a:r>
            <a:r>
              <a:rPr lang="es-AR" dirty="0" smtClean="0"/>
              <a:t>.</a:t>
            </a:r>
            <a:endParaRPr lang="es-AR" dirty="0" smtClean="0"/>
          </a:p>
          <a:p>
            <a:r>
              <a:rPr lang="es-AR" dirty="0" smtClean="0"/>
              <a:t>Es una buena oportunidad para seguir aprendiendo de nuestra futura profesión, ya que veremos también nuevos conceptos, formas y filosofías de trabajo.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1819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436644" cy="5577483"/>
          </a:xfrm>
        </p:spPr>
      </p:pic>
    </p:spTree>
    <p:extLst>
      <p:ext uri="{BB962C8B-B14F-4D97-AF65-F5344CB8AC3E}">
        <p14:creationId xmlns:p14="http://schemas.microsoft.com/office/powerpoint/2010/main" val="388038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480720" cy="48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1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40452"/>
            <a:ext cx="3744416" cy="500559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1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" y="1412776"/>
            <a:ext cx="5184575" cy="388843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6708"/>
            <a:ext cx="3563888" cy="63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7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18379" cy="613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77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070717" cy="5303038"/>
          </a:xfrm>
        </p:spPr>
      </p:pic>
    </p:spTree>
    <p:extLst>
      <p:ext uri="{BB962C8B-B14F-4D97-AF65-F5344CB8AC3E}">
        <p14:creationId xmlns:p14="http://schemas.microsoft.com/office/powerpoint/2010/main" val="27237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los destinatarios?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ES" sz="7200" dirty="0"/>
              <a:t>Ser murciano/a o descendiente de murciano/a, debiendo tener residencia permanente en el país en el que está cursando los estudios universitarios.</a:t>
            </a:r>
          </a:p>
          <a:p>
            <a:r>
              <a:rPr lang="es-ES" sz="7200" dirty="0"/>
              <a:t>Para los/las estudiantes de Grado, haber superado el primer año de estudio de su respectiva titulación o equivalente, entendiéndose este extremo en la superación de un mínimo de 60 créditos.</a:t>
            </a:r>
          </a:p>
          <a:p>
            <a:r>
              <a:rPr lang="es-ES" sz="7200" dirty="0" smtClean="0"/>
              <a:t>Contar </a:t>
            </a:r>
            <a:r>
              <a:rPr lang="es-ES" sz="7200" dirty="0"/>
              <a:t>con la aprobación formal por escrito de la universidad de </a:t>
            </a:r>
            <a:r>
              <a:rPr lang="es-ES" sz="7200" dirty="0" smtClean="0"/>
              <a:t>origen</a:t>
            </a:r>
            <a:r>
              <a:rPr lang="es-ES" sz="7200" b="1" dirty="0" smtClean="0"/>
              <a:t>.</a:t>
            </a:r>
            <a:endParaRPr lang="es-ES" sz="7200" dirty="0"/>
          </a:p>
          <a:p>
            <a:r>
              <a:rPr lang="es-ES" sz="7200" dirty="0"/>
              <a:t>Conseguir la aprobación de la facultad de destino. Este requisito se gestionará a partir de la presentación de la documentación en la UMU.</a:t>
            </a:r>
          </a:p>
          <a:p>
            <a:r>
              <a:rPr lang="es-ES" sz="7200" dirty="0"/>
              <a:t>El plan de estudios debe formar parte de la oferta pública de la UMU de nivel de Grado, quedando excluidos los estudios propios que no conducen a títulos oficiales. </a:t>
            </a:r>
            <a:endParaRPr lang="es-ES" sz="7200" dirty="0" smtClean="0"/>
          </a:p>
          <a:p>
            <a:r>
              <a:rPr lang="es-ES" sz="7200" dirty="0" smtClean="0"/>
              <a:t>Las </a:t>
            </a:r>
            <a:r>
              <a:rPr lang="es-ES" sz="7200" dirty="0"/>
              <a:t>estancias deberán realizarse durante el 2º cuatrimestre del curso </a:t>
            </a:r>
            <a:r>
              <a:rPr lang="es-ES" sz="7200" dirty="0" smtClean="0"/>
              <a:t>académico</a:t>
            </a:r>
            <a:endParaRPr lang="es-ES" sz="7200" dirty="0"/>
          </a:p>
          <a:p>
            <a:r>
              <a:rPr lang="es-ES" sz="7200" dirty="0"/>
              <a:t>No haber disfrutado con anterioridad de </a:t>
            </a:r>
            <a:r>
              <a:rPr lang="es-ES" sz="7200" dirty="0" smtClean="0"/>
              <a:t>esta beca.</a:t>
            </a:r>
            <a:endParaRPr lang="es-ES" sz="7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0115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Billetes aéreos desde el aeropuerto más cercano a su ciudad de residencia hasta el aeropuerto más cercano a la ciudad de Murcia.</a:t>
            </a:r>
          </a:p>
          <a:p>
            <a:r>
              <a:rPr lang="es-ES" dirty="0"/>
              <a:t>Cobertura de alojamiento y manutención.</a:t>
            </a:r>
          </a:p>
          <a:p>
            <a:r>
              <a:rPr lang="es-ES" dirty="0"/>
              <a:t>Póliza de seguro médico no farmacéutico.</a:t>
            </a:r>
          </a:p>
          <a:p>
            <a:r>
              <a:rPr lang="es-ES" dirty="0"/>
              <a:t>Actividades sociales y culturales organizadas por el Vicerrectorado de Internacionalización.</a:t>
            </a:r>
          </a:p>
          <a:p>
            <a:r>
              <a:rPr lang="es-ES" dirty="0"/>
              <a:t>Exención de tasas de matrícula y tasas académicas.</a:t>
            </a:r>
          </a:p>
          <a:p>
            <a:r>
              <a:rPr lang="es-ES" dirty="0"/>
              <a:t>Expedición y envío a la universidad de origen de calificaciones obtenidas.</a:t>
            </a:r>
          </a:p>
          <a:p>
            <a:r>
              <a:rPr lang="es-ES" dirty="0"/>
              <a:t>Exención de gastos administrativos.</a:t>
            </a:r>
          </a:p>
          <a:p>
            <a:r>
              <a:rPr lang="es-ES" dirty="0"/>
              <a:t>Exención de gastos de laboratorio o similares.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382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realiza la convocatoria?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s-AR" dirty="0" smtClean="0"/>
              <a:t>Suele ser entre octubre y noviembre, de momento no hay fecha oficial para la convocatoria.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5088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para sumar puntos en la convocatoria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 smtClean="0"/>
              <a:t>En caso de ser posible ser ciudadano español y tener el pasaporte de dicho país.</a:t>
            </a:r>
          </a:p>
          <a:p>
            <a:r>
              <a:rPr lang="es-AR" dirty="0" smtClean="0"/>
              <a:t>Adjuntar certificados de cursos asistidos relacionados a la carrera estudiada (en caso de haber realizado).</a:t>
            </a:r>
          </a:p>
          <a:p>
            <a:r>
              <a:rPr lang="es-AR" dirty="0" smtClean="0"/>
              <a:t>Adjuntar certificados de ayudantías de catedra (en caso de haber realizado).</a:t>
            </a:r>
          </a:p>
          <a:p>
            <a:r>
              <a:rPr lang="es-AR" dirty="0" smtClean="0"/>
              <a:t>Hacer un </a:t>
            </a:r>
            <a:r>
              <a:rPr lang="es-AR" dirty="0" err="1" smtClean="0"/>
              <a:t>curriculum</a:t>
            </a:r>
            <a:r>
              <a:rPr lang="es-AR" dirty="0" smtClean="0"/>
              <a:t> vitae.</a:t>
            </a:r>
          </a:p>
          <a:p>
            <a:r>
              <a:rPr lang="es-AR" dirty="0" smtClean="0"/>
              <a:t>Adjuntar el promedio sin </a:t>
            </a:r>
            <a:r>
              <a:rPr lang="es-AR" dirty="0" err="1" smtClean="0"/>
              <a:t>aplazos</a:t>
            </a:r>
            <a:r>
              <a:rPr lang="es-AR" dirty="0"/>
              <a:t> y</a:t>
            </a:r>
            <a:r>
              <a:rPr lang="es-AR" dirty="0" smtClean="0"/>
              <a:t> analítico.</a:t>
            </a:r>
          </a:p>
          <a:p>
            <a:r>
              <a:rPr lang="es-AR" dirty="0" smtClean="0"/>
              <a:t>Hacer un árbol genealógico explicando la descendencia de Murcia (esto además se valida presentando las correspondientes partidas de nacimiento)</a:t>
            </a:r>
          </a:p>
          <a:p>
            <a:r>
              <a:rPr lang="es-AR" dirty="0" smtClean="0"/>
              <a:t>Asociarse al centro murciano de </a:t>
            </a:r>
            <a:r>
              <a:rPr lang="es-AR" dirty="0" smtClean="0"/>
              <a:t>Córdoba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540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8000" dirty="0" smtClean="0"/>
              <a:t/>
            </a:r>
            <a:br>
              <a:rPr lang="es-AR" sz="8000" dirty="0" smtClean="0"/>
            </a:br>
            <a:r>
              <a:rPr lang="es-AR" sz="8000" dirty="0"/>
              <a:t/>
            </a:r>
            <a:br>
              <a:rPr lang="es-AR" sz="8000" dirty="0"/>
            </a:br>
            <a:r>
              <a:rPr lang="es-AR" sz="8000" dirty="0" smtClean="0"/>
              <a:t/>
            </a:r>
            <a:br>
              <a:rPr lang="es-AR" sz="8000" dirty="0" smtClean="0"/>
            </a:br>
            <a:r>
              <a:rPr lang="es-A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experiencia con esta beca</a:t>
            </a:r>
            <a:endParaRPr lang="es-A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2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respecto a la organización del programa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Cumplieron con todo lo ofrecido.</a:t>
            </a:r>
          </a:p>
          <a:p>
            <a:r>
              <a:rPr lang="es-AR" dirty="0" smtClean="0"/>
              <a:t>Siempre estuvieron a nuestra. disposición, ya sea para encontrar alojamiento, problemas de salud, dudas, entre otras cosas.</a:t>
            </a:r>
          </a:p>
          <a:p>
            <a:r>
              <a:rPr lang="es-AR" dirty="0" smtClean="0"/>
              <a:t>Suelen regalar un viaje por un  fin de semana (en nuestro caso nos regalaron un viaje por </a:t>
            </a:r>
            <a:r>
              <a:rPr lang="es-AR" dirty="0" smtClean="0"/>
              <a:t>Andalucía</a:t>
            </a:r>
            <a:r>
              <a:rPr lang="es-AR" dirty="0" smtClean="0"/>
              <a:t>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4556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14386" cy="5145435"/>
          </a:xfrm>
        </p:spPr>
      </p:pic>
    </p:spTree>
    <p:extLst>
      <p:ext uri="{BB962C8B-B14F-4D97-AF65-F5344CB8AC3E}">
        <p14:creationId xmlns:p14="http://schemas.microsoft.com/office/powerpoint/2010/main" val="299437031"/>
      </p:ext>
    </p:extLst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260</TotalTime>
  <Words>742</Words>
  <Application>Microsoft Office PowerPoint</Application>
  <PresentationFormat>Presentación en pantalla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Técnico</vt:lpstr>
      <vt:lpstr>Programa Golondrinas</vt:lpstr>
      <vt:lpstr>¿Que es?</vt:lpstr>
      <vt:lpstr>¿Quienes son los destinatarios?</vt:lpstr>
      <vt:lpstr>Beneficios</vt:lpstr>
      <vt:lpstr>¿Cuando se realiza la convocatoria?</vt:lpstr>
      <vt:lpstr>Recomendaciones para sumar puntos en la convocatoria</vt:lpstr>
      <vt:lpstr>   Mi experiencia con esta beca</vt:lpstr>
      <vt:lpstr>Con respecto a la organización del programa</vt:lpstr>
      <vt:lpstr>Presentación de PowerPoint</vt:lpstr>
      <vt:lpstr>Presentación de PowerPoint</vt:lpstr>
      <vt:lpstr>Con respecto a la UMU</vt:lpstr>
      <vt:lpstr>Presentación de PowerPoint</vt:lpstr>
      <vt:lpstr>Presentación de PowerPoint</vt:lpstr>
      <vt:lpstr>Presentación de PowerPoint</vt:lpstr>
      <vt:lpstr>Algunos trabajos realizados</vt:lpstr>
      <vt:lpstr>Presentación de PowerPoint</vt:lpstr>
      <vt:lpstr>Presentación de PowerPoint</vt:lpstr>
      <vt:lpstr>Presentación de PowerPoint</vt:lpstr>
      <vt:lpstr>Presentación de PowerPoint</vt:lpstr>
      <vt:lpstr>Con respecto a Murcia</vt:lpstr>
      <vt:lpstr>Presentación de PowerPoint</vt:lpstr>
      <vt:lpstr>Presentación de PowerPoint</vt:lpstr>
      <vt:lpstr>¿Por que me parece bueno hacer este tipo de becas?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Golondrinas</dc:title>
  <dc:creator>ivan keismajer</dc:creator>
  <cp:lastModifiedBy>ivan keismajer</cp:lastModifiedBy>
  <cp:revision>21</cp:revision>
  <dcterms:created xsi:type="dcterms:W3CDTF">2022-10-11T20:37:16Z</dcterms:created>
  <dcterms:modified xsi:type="dcterms:W3CDTF">2022-10-18T22:28:07Z</dcterms:modified>
</cp:coreProperties>
</file>